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4.jpeg" ContentType="image/jpeg"/>
  <Override PartName="/ppt/media/image3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jpeg" ContentType="image/jpeg"/>
  <Override PartName="/ppt/media/image10.png" ContentType="image/png"/>
  <Override PartName="/ppt/media/image11.png" ContentType="image/png"/>
  <Override PartName="/ppt/media/image12.jpeg" ContentType="image/jpe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28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40000" y="3328200"/>
            <a:ext cx="439128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2790360" y="33282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2024640" y="12600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3509640" y="12600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540000" y="33282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2024640" y="33282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3509640" y="33282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89E61AC-6E4C-436B-B156-C9F0615970E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540000" y="1260000"/>
            <a:ext cx="439128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FF31DEA-D1C6-493C-9390-7F607F73ECD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28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6CB5A60-2CD8-4EB6-A2E2-7027384E105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82FB2AB-4F75-45E9-96DB-A5821124A50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85C427E-B835-4FDB-939C-9D8293B465E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40000" y="180000"/>
            <a:ext cx="8279640" cy="291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F7A03F7-443A-4F47-901C-52A80C2E379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E8005BD-0448-4312-8358-278709EF8E2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40000" y="1260000"/>
            <a:ext cx="439128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2790360" y="33282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B4FE00B-769E-4162-8F66-693847004F0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439128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89A7FF1-B0AD-4CDB-9BE5-39DF45483F6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28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540000" y="3328200"/>
            <a:ext cx="439128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1A9F0CA-CA9A-41A3-B146-09242F04F03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2790360" y="33282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D4E1E88-2BA5-4890-B11A-A4161565E26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2024640" y="12600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3509640" y="12600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540000" y="33282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2024640" y="33282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3509640" y="3328200"/>
            <a:ext cx="1413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0853247-F764-49BA-AC8F-9DBF2E7FB71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28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40000" y="180000"/>
            <a:ext cx="8279640" cy="291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2790360" y="33282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2790360" y="1260000"/>
            <a:ext cx="214272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439128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360000" y="1440000"/>
            <a:ext cx="9122040" cy="1439640"/>
          </a:xfrm>
          <a:prstGeom prst="rect">
            <a:avLst/>
          </a:prstGeom>
          <a:ln w="2520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latin typeface="Arial"/>
              </a:rPr>
              <a:t>Cliquez pour éditer le format du texte-titre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"/>
          <p:cNvSpPr/>
          <p:nvPr/>
        </p:nvSpPr>
        <p:spPr>
          <a:xfrm>
            <a:off x="0" y="-8640"/>
            <a:ext cx="10079640" cy="90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8820000" y="90000"/>
            <a:ext cx="755640" cy="719640"/>
          </a:xfrm>
          <a:prstGeom prst="rect">
            <a:avLst/>
          </a:prstGeom>
          <a:ln w="25200"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/>
        </p:blipFill>
        <p:spPr>
          <a:xfrm>
            <a:off x="180000" y="5220000"/>
            <a:ext cx="9719640" cy="179640"/>
          </a:xfrm>
          <a:prstGeom prst="rect">
            <a:avLst/>
          </a:prstGeom>
          <a:ln w="2520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latin typeface="Arial"/>
              </a:rPr>
              <a:t>Cliquez pour éditer le format du texte-titre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40000" y="1260000"/>
            <a:ext cx="439128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Cliquez pour éditer le format du plan de texte</a:t>
            </a:r>
            <a:endParaRPr b="0" lang="fr-F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latin typeface="Arial"/>
              </a:rPr>
              <a:t>Second niveau de plan</a:t>
            </a:r>
            <a:endParaRPr b="0" lang="fr-F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Troisième niveau de plan</a:t>
            </a:r>
            <a:endParaRPr b="0" lang="fr-F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latin typeface="Arial"/>
              </a:rPr>
              <a:t>Quatrième niveau de plan</a:t>
            </a:r>
            <a:endParaRPr b="0" lang="fr-F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Cinquième niveau de plan</a:t>
            </a:r>
            <a:endParaRPr b="0" lang="fr-F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Sixième niveau de plan</a:t>
            </a:r>
            <a:endParaRPr b="0" lang="fr-F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Septième niveau de plan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151600" y="1260000"/>
            <a:ext cx="4391280" cy="39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Cliquez pour éditer le format du plan de texte</a:t>
            </a:r>
            <a:endParaRPr b="0" lang="fr-F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latin typeface="Arial"/>
              </a:rPr>
              <a:t>Second niveau de plan</a:t>
            </a:r>
            <a:endParaRPr b="0" lang="fr-F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Troisième niveau de plan</a:t>
            </a:r>
            <a:endParaRPr b="0" lang="fr-F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latin typeface="Arial"/>
              </a:rPr>
              <a:t>Quatrième niveau de plan</a:t>
            </a:r>
            <a:endParaRPr b="0" lang="fr-F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Cinquième niveau de plan</a:t>
            </a:r>
            <a:endParaRPr b="0" lang="fr-F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Sixième niveau de plan</a:t>
            </a:r>
            <a:endParaRPr b="0" lang="fr-F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Septième niveau de plan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ftr" idx="1"/>
          </p:nvPr>
        </p:nvSpPr>
        <p:spPr>
          <a:xfrm>
            <a:off x="3420000" y="5400000"/>
            <a:ext cx="3239640" cy="26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lnSpc>
                <a:spcPct val="100000"/>
              </a:lnSpc>
              <a:buNone/>
              <a:defRPr b="0" lang="fr-FR" sz="1400" spc="-1" strike="noStrike"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fr-FR" sz="1400" spc="-1" strike="noStrike">
                <a:latin typeface="Arial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sldNum" idx="2"/>
          </p:nvPr>
        </p:nvSpPr>
        <p:spPr>
          <a:xfrm>
            <a:off x="7200000" y="5400000"/>
            <a:ext cx="2339640" cy="26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lnSpc>
                <a:spcPct val="100000"/>
              </a:lnSpc>
              <a:buNone/>
              <a:defRPr b="0" lang="fr-FR" sz="1400" spc="-1" strike="noStrike"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322E2C8-5D95-4761-9710-BF3381E7D369}" type="slidenum">
              <a:rPr b="0" lang="fr-FR" sz="1400" spc="-1" strike="noStrike">
                <a:latin typeface="Arial"/>
              </a:rPr>
              <a:t>&lt;numéro&gt;</a:t>
            </a:fld>
            <a:endParaRPr b="0" lang="fr-FR" sz="1400" spc="-1" strike="noStrike">
              <a:latin typeface="Times New Roman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dt" idx="3"/>
          </p:nvPr>
        </p:nvSpPr>
        <p:spPr>
          <a:xfrm>
            <a:off x="540000" y="5400000"/>
            <a:ext cx="2339640" cy="26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fr-FR" sz="1400" spc="-1" strike="noStrike">
                <a:latin typeface="Times New Roman"/>
              </a:defRPr>
            </a:lvl1pPr>
          </a:lstStyle>
          <a:p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slideLayout" Target="../slideLayouts/slideLayout1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slideLayout" Target="../slideLayouts/slideLayout1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slideLayout" Target="../slideLayouts/slideLayout1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slideLayout" Target="../slideLayouts/slideLayout1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slideLayout" Target="../slideLayouts/slideLayout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6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slideLayout" Target="../slideLayouts/slideLayout1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jpe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360000" y="755640"/>
            <a:ext cx="8639640" cy="140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fr-FR" sz="3300" spc="-1" strike="noStrike">
                <a:solidFill>
                  <a:srgbClr val="ff8000"/>
                </a:solidFill>
                <a:highlight>
                  <a:srgbClr val="ffffff"/>
                </a:highlight>
                <a:latin typeface="Arial"/>
              </a:rPr>
              <a:t>Se préparer au </a:t>
            </a:r>
            <a:r>
              <a:rPr b="1" lang="fr-FR" sz="33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D</a:t>
            </a:r>
            <a:r>
              <a:rPr b="0" lang="fr-FR" sz="3300" spc="-1" strike="noStrike">
                <a:solidFill>
                  <a:srgbClr val="ff8000"/>
                </a:solidFill>
                <a:highlight>
                  <a:srgbClr val="ffffff"/>
                </a:highlight>
                <a:latin typeface="Arial"/>
              </a:rPr>
              <a:t>iplôme </a:t>
            </a:r>
            <a:r>
              <a:rPr b="1" lang="fr-FR" sz="33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N</a:t>
            </a:r>
            <a:r>
              <a:rPr b="0" lang="fr-FR" sz="3300" spc="-1" strike="noStrike">
                <a:solidFill>
                  <a:srgbClr val="ff8000"/>
                </a:solidFill>
                <a:highlight>
                  <a:srgbClr val="ffffff"/>
                </a:highlight>
                <a:latin typeface="Arial"/>
              </a:rPr>
              <a:t>ational du </a:t>
            </a:r>
            <a:r>
              <a:rPr b="1" lang="fr-FR" sz="33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B</a:t>
            </a:r>
            <a:r>
              <a:rPr b="0" lang="fr-FR" sz="3300" spc="-1" strike="noStrike">
                <a:solidFill>
                  <a:srgbClr val="ff8000"/>
                </a:solidFill>
                <a:highlight>
                  <a:srgbClr val="ffffff"/>
                </a:highlight>
                <a:latin typeface="Arial"/>
              </a:rPr>
              <a:t>revet</a:t>
            </a:r>
            <a:br>
              <a:rPr sz="3300"/>
            </a:br>
            <a:r>
              <a:rPr b="0" lang="fr-FR" sz="3300" spc="-1" strike="noStrike">
                <a:solidFill>
                  <a:srgbClr val="ff8000"/>
                </a:solidFill>
                <a:highlight>
                  <a:srgbClr val="ffffff"/>
                </a:highlight>
                <a:latin typeface="Arial"/>
              </a:rPr>
              <a:t>&gt; </a:t>
            </a:r>
            <a:r>
              <a:rPr b="0" lang="fr-FR" sz="3300" spc="-1" strike="noStrike" u="sng">
                <a:solidFill>
                  <a:srgbClr val="ff8000"/>
                </a:solidFill>
                <a:highlight>
                  <a:srgbClr val="ffffff"/>
                </a:highlight>
                <a:uFillTx/>
                <a:latin typeface="Arial"/>
              </a:rPr>
              <a:t>épreuve orale</a:t>
            </a:r>
            <a:endParaRPr b="0" lang="fr-FR" sz="3300" spc="-1" strike="noStrike">
              <a:latin typeface="Arial"/>
            </a:endParaRPr>
          </a:p>
        </p:txBody>
      </p:sp>
      <p:grpSp>
        <p:nvGrpSpPr>
          <p:cNvPr id="85" name=""/>
          <p:cNvGrpSpPr/>
          <p:nvPr/>
        </p:nvGrpSpPr>
        <p:grpSpPr>
          <a:xfrm>
            <a:off x="180000" y="128880"/>
            <a:ext cx="2519640" cy="590760"/>
            <a:chOff x="180000" y="128880"/>
            <a:chExt cx="2519640" cy="590760"/>
          </a:xfrm>
        </p:grpSpPr>
        <p:pic>
          <p:nvPicPr>
            <p:cNvPr id="86" name="" descr=""/>
            <p:cNvPicPr/>
            <p:nvPr/>
          </p:nvPicPr>
          <p:blipFill>
            <a:blip r:embed="rId1"/>
            <a:stretch/>
          </p:blipFill>
          <p:spPr>
            <a:xfrm>
              <a:off x="180000" y="128880"/>
              <a:ext cx="477360" cy="590760"/>
            </a:xfrm>
            <a:prstGeom prst="rect">
              <a:avLst/>
            </a:prstGeom>
            <a:ln w="25200">
              <a:noFill/>
            </a:ln>
          </p:spPr>
        </p:pic>
        <p:pic>
          <p:nvPicPr>
            <p:cNvPr id="87" name="" descr=""/>
            <p:cNvPicPr/>
            <p:nvPr/>
          </p:nvPicPr>
          <p:blipFill>
            <a:blip r:embed="rId2"/>
            <a:stretch/>
          </p:blipFill>
          <p:spPr>
            <a:xfrm>
              <a:off x="900000" y="180000"/>
              <a:ext cx="1799640" cy="504720"/>
            </a:xfrm>
            <a:prstGeom prst="rect">
              <a:avLst/>
            </a:prstGeom>
            <a:ln w="25200">
              <a:noFill/>
            </a:ln>
          </p:spPr>
        </p:pic>
      </p:grpSp>
      <p:sp>
        <p:nvSpPr>
          <p:cNvPr id="88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969640" cy="70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144" name="" descr=""/>
          <p:cNvPicPr/>
          <p:nvPr/>
        </p:nvPicPr>
        <p:blipFill>
          <a:blip r:embed="rId1"/>
          <a:stretch/>
        </p:blipFill>
        <p:spPr>
          <a:xfrm>
            <a:off x="1885320" y="1620000"/>
            <a:ext cx="6309360" cy="3598920"/>
          </a:xfrm>
          <a:prstGeom prst="rect">
            <a:avLst/>
          </a:prstGeom>
          <a:ln w="25200">
            <a:noFill/>
          </a:ln>
        </p:spPr>
      </p:pic>
      <p:sp>
        <p:nvSpPr>
          <p:cNvPr id="145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2A68008-41AD-40D8-9A63-53964614F71A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969640" cy="70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147" name="" descr=""/>
          <p:cNvPicPr/>
          <p:nvPr/>
        </p:nvPicPr>
        <p:blipFill>
          <a:blip r:embed="rId1"/>
          <a:stretch/>
        </p:blipFill>
        <p:spPr>
          <a:xfrm>
            <a:off x="0" y="91800"/>
            <a:ext cx="10079280" cy="5091840"/>
          </a:xfrm>
          <a:prstGeom prst="rect">
            <a:avLst/>
          </a:prstGeom>
          <a:ln w="25200">
            <a:noFill/>
          </a:ln>
        </p:spPr>
      </p:pic>
      <p:pic>
        <p:nvPicPr>
          <p:cNvPr id="148" name="" descr=""/>
          <p:cNvPicPr/>
          <p:nvPr/>
        </p:nvPicPr>
        <p:blipFill>
          <a:blip r:embed="rId2"/>
          <a:stretch/>
        </p:blipFill>
        <p:spPr>
          <a:xfrm rot="20142000">
            <a:off x="860040" y="1776600"/>
            <a:ext cx="1052640" cy="550800"/>
          </a:xfrm>
          <a:prstGeom prst="rect">
            <a:avLst/>
          </a:prstGeom>
          <a:ln w="25200">
            <a:noFill/>
          </a:ln>
        </p:spPr>
      </p:pic>
      <p:pic>
        <p:nvPicPr>
          <p:cNvPr id="149" name="" descr=""/>
          <p:cNvPicPr/>
          <p:nvPr/>
        </p:nvPicPr>
        <p:blipFill>
          <a:blip r:embed="rId3"/>
          <a:stretch/>
        </p:blipFill>
        <p:spPr>
          <a:xfrm rot="20168400">
            <a:off x="959040" y="2771280"/>
            <a:ext cx="910080" cy="484560"/>
          </a:xfrm>
          <a:prstGeom prst="rect">
            <a:avLst/>
          </a:prstGeom>
          <a:ln w="25200">
            <a:noFill/>
          </a:ln>
        </p:spPr>
      </p:pic>
      <p:pic>
        <p:nvPicPr>
          <p:cNvPr id="150" name="" descr=""/>
          <p:cNvPicPr/>
          <p:nvPr/>
        </p:nvPicPr>
        <p:blipFill>
          <a:blip r:embed="rId4"/>
          <a:stretch/>
        </p:blipFill>
        <p:spPr>
          <a:xfrm rot="19969200">
            <a:off x="1140120" y="4374000"/>
            <a:ext cx="910080" cy="484560"/>
          </a:xfrm>
          <a:prstGeom prst="rect">
            <a:avLst/>
          </a:prstGeom>
          <a:ln w="25200">
            <a:noFill/>
          </a:ln>
        </p:spPr>
      </p:pic>
      <p:sp>
        <p:nvSpPr>
          <p:cNvPr id="151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E7389ED-8CE6-4633-BAFA-AE4633480B5B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969640" cy="70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153" name="" descr=""/>
          <p:cNvPicPr/>
          <p:nvPr/>
        </p:nvPicPr>
        <p:blipFill>
          <a:blip r:embed="rId1"/>
          <a:stretch/>
        </p:blipFill>
        <p:spPr>
          <a:xfrm>
            <a:off x="180000" y="720000"/>
            <a:ext cx="4696920" cy="1983960"/>
          </a:xfrm>
          <a:prstGeom prst="rect">
            <a:avLst/>
          </a:prstGeom>
          <a:ln w="25200">
            <a:noFill/>
          </a:ln>
        </p:spPr>
      </p:pic>
      <p:sp>
        <p:nvSpPr>
          <p:cNvPr id="154" name=""/>
          <p:cNvSpPr/>
          <p:nvPr/>
        </p:nvSpPr>
        <p:spPr>
          <a:xfrm>
            <a:off x="360000" y="2704320"/>
            <a:ext cx="9359640" cy="207324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1.1 Se présenter rapidement </a:t>
            </a:r>
            <a:r>
              <a:rPr b="0" i="1" lang="fr-FR" sz="1800" spc="-1" strike="noStrike">
                <a:solidFill>
                  <a:srgbClr val="77bc65"/>
                </a:solidFill>
                <a:latin typeface="Nachlieli CLM"/>
              </a:rPr>
              <a:t>(nom, prénom, classe)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1.2 Présenter son sujet et son cadre </a:t>
            </a:r>
            <a:r>
              <a:rPr b="0" i="1" lang="fr-FR" sz="1800" spc="-1" strike="noStrike">
                <a:solidFill>
                  <a:srgbClr val="77bc65"/>
                </a:solidFill>
                <a:latin typeface="Nachlieli CLM"/>
              </a:rPr>
              <a:t>(projet, spectacle, lieu culturel,objet d’étude ...)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1.3 Expliquer pourquoi avoir choisi ce projet 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1.4 Annoncer la </a:t>
            </a:r>
            <a:r>
              <a:rPr b="1" lang="fr-FR" sz="2200" spc="-1" strike="noStrike">
                <a:solidFill>
                  <a:srgbClr val="ff4000"/>
                </a:solidFill>
                <a:latin typeface="Nachlieli CLM"/>
              </a:rPr>
              <a:t>problématique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1.5 Annoncer le plan de l’exposé 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400" spc="-1" strike="noStrike">
              <a:latin typeface="Arial"/>
            </a:endParaRPr>
          </a:p>
        </p:txBody>
      </p:sp>
      <p:pic>
        <p:nvPicPr>
          <p:cNvPr id="155" name="" descr=""/>
          <p:cNvPicPr/>
          <p:nvPr/>
        </p:nvPicPr>
        <p:blipFill>
          <a:blip r:embed="rId2"/>
          <a:stretch/>
        </p:blipFill>
        <p:spPr>
          <a:xfrm rot="20142000">
            <a:off x="5646600" y="1272240"/>
            <a:ext cx="1052640" cy="550800"/>
          </a:xfrm>
          <a:prstGeom prst="rect">
            <a:avLst/>
          </a:prstGeom>
          <a:ln w="25200">
            <a:noFill/>
          </a:ln>
        </p:spPr>
      </p:pic>
      <p:sp>
        <p:nvSpPr>
          <p:cNvPr id="156" name=""/>
          <p:cNvSpPr/>
          <p:nvPr/>
        </p:nvSpPr>
        <p:spPr>
          <a:xfrm rot="20965200">
            <a:off x="3782520" y="4339800"/>
            <a:ext cx="6137280" cy="345960"/>
          </a:xfrm>
          <a:prstGeom prst="rect">
            <a:avLst/>
          </a:prstGeom>
          <a:solidFill>
            <a:srgbClr val="ff4000"/>
          </a:solidFill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ffffff"/>
                </a:solidFill>
                <a:latin typeface="Arial"/>
              </a:rPr>
              <a:t>Il s’agit de transformer le sujet choisi ….en question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>
            <a:off x="4320000" y="3851640"/>
            <a:ext cx="2340000" cy="468360"/>
          </a:xfrm>
          <a:prstGeom prst="line">
            <a:avLst/>
          </a:prstGeom>
          <a:ln w="25200">
            <a:solidFill>
              <a:srgbClr val="ff8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F0FE899-8180-4245-86A2-C4A8363E0E1B}" type="slidenum">
              <a:t>12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5586120" cy="2339640"/>
          </a:xfrm>
          <a:prstGeom prst="rect">
            <a:avLst/>
          </a:prstGeom>
          <a:ln w="25200">
            <a:noFill/>
          </a:ln>
        </p:spPr>
      </p:pic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609640" cy="52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161" name="" descr=""/>
          <p:cNvPicPr/>
          <p:nvPr/>
        </p:nvPicPr>
        <p:blipFill>
          <a:blip r:embed="rId2"/>
          <a:stretch/>
        </p:blipFill>
        <p:spPr>
          <a:xfrm>
            <a:off x="1257480" y="1980000"/>
            <a:ext cx="6302160" cy="1872720"/>
          </a:xfrm>
          <a:prstGeom prst="rect">
            <a:avLst/>
          </a:prstGeom>
          <a:ln w="25200">
            <a:noFill/>
          </a:ln>
        </p:spPr>
      </p:pic>
      <p:pic>
        <p:nvPicPr>
          <p:cNvPr id="162" name="" descr=""/>
          <p:cNvPicPr/>
          <p:nvPr/>
        </p:nvPicPr>
        <p:blipFill>
          <a:blip r:embed="rId3"/>
          <a:stretch/>
        </p:blipFill>
        <p:spPr>
          <a:xfrm>
            <a:off x="2645640" y="3467520"/>
            <a:ext cx="4734720" cy="1412280"/>
          </a:xfrm>
          <a:prstGeom prst="rect">
            <a:avLst/>
          </a:prstGeom>
          <a:ln w="38160">
            <a:solidFill>
              <a:srgbClr val="000000"/>
            </a:solidFill>
            <a:round/>
          </a:ln>
        </p:spPr>
      </p:pic>
      <p:sp>
        <p:nvSpPr>
          <p:cNvPr id="163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5EAB992-C725-44D2-96F5-9BB54FA4D1DB}" type="slidenum">
              <a:t>13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" descr=""/>
          <p:cNvPicPr/>
          <p:nvPr/>
        </p:nvPicPr>
        <p:blipFill>
          <a:blip r:embed="rId1"/>
          <a:stretch/>
        </p:blipFill>
        <p:spPr>
          <a:xfrm>
            <a:off x="0" y="0"/>
            <a:ext cx="5586120" cy="2339640"/>
          </a:xfrm>
          <a:prstGeom prst="rect">
            <a:avLst/>
          </a:prstGeom>
          <a:ln w="25200">
            <a:noFill/>
          </a:ln>
        </p:spPr>
      </p:pic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609640" cy="52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166" name="" descr=""/>
          <p:cNvPicPr/>
          <p:nvPr/>
        </p:nvPicPr>
        <p:blipFill>
          <a:blip r:embed="rId2"/>
          <a:stretch/>
        </p:blipFill>
        <p:spPr>
          <a:xfrm>
            <a:off x="1257480" y="1980000"/>
            <a:ext cx="6302160" cy="1872720"/>
          </a:xfrm>
          <a:prstGeom prst="rect">
            <a:avLst/>
          </a:prstGeom>
          <a:ln w="25200">
            <a:noFill/>
          </a:ln>
        </p:spPr>
      </p:pic>
      <p:sp>
        <p:nvSpPr>
          <p:cNvPr id="167" name=""/>
          <p:cNvSpPr/>
          <p:nvPr/>
        </p:nvSpPr>
        <p:spPr>
          <a:xfrm>
            <a:off x="360000" y="3830400"/>
            <a:ext cx="9359640" cy="207324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A1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Présenter l’intitulé / les grandes étapes / les objectifs  du projet</a:t>
            </a:r>
            <a:br>
              <a:rPr sz="2200"/>
            </a:b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A2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Décrire ce qui a été travaillé, ce qui a été fait, ses prises d’initiatives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A3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Indiquer quels outils et connaissances ont été utilisés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A4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Présenter la production finale : document, affiche, photos, vidéo ...</a:t>
            </a:r>
            <a:br>
              <a:rPr sz="2200"/>
            </a:b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400" spc="-1" strike="noStrike">
              <a:latin typeface="Arial"/>
            </a:endParaRPr>
          </a:p>
        </p:txBody>
      </p:sp>
      <p:pic>
        <p:nvPicPr>
          <p:cNvPr id="168" name="" descr=""/>
          <p:cNvPicPr/>
          <p:nvPr/>
        </p:nvPicPr>
        <p:blipFill>
          <a:blip r:embed="rId3"/>
          <a:stretch/>
        </p:blipFill>
        <p:spPr>
          <a:xfrm>
            <a:off x="5940000" y="27360"/>
            <a:ext cx="4131360" cy="1232280"/>
          </a:xfrm>
          <a:prstGeom prst="rect">
            <a:avLst/>
          </a:prstGeom>
          <a:ln w="38160">
            <a:noFill/>
          </a:ln>
        </p:spPr>
      </p:pic>
      <p:sp>
        <p:nvSpPr>
          <p:cNvPr id="169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F332C82-F238-48C8-BFA2-E0FB2A4BE666}" type="slidenum">
              <a:t>14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" descr=""/>
          <p:cNvPicPr/>
          <p:nvPr/>
        </p:nvPicPr>
        <p:blipFill>
          <a:blip r:embed="rId1"/>
          <a:stretch/>
        </p:blipFill>
        <p:spPr>
          <a:xfrm>
            <a:off x="0" y="0"/>
            <a:ext cx="5586120" cy="2339640"/>
          </a:xfrm>
          <a:prstGeom prst="rect">
            <a:avLst/>
          </a:prstGeom>
          <a:ln w="25200">
            <a:noFill/>
          </a:ln>
        </p:spPr>
      </p:pic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609640" cy="52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172" name="" descr=""/>
          <p:cNvPicPr/>
          <p:nvPr/>
        </p:nvPicPr>
        <p:blipFill>
          <a:blip r:embed="rId2"/>
          <a:srcRect l="0" t="0" r="0" b="7248"/>
          <a:stretch/>
        </p:blipFill>
        <p:spPr>
          <a:xfrm>
            <a:off x="1260000" y="1980000"/>
            <a:ext cx="6303240" cy="1799280"/>
          </a:xfrm>
          <a:prstGeom prst="rect">
            <a:avLst/>
          </a:prstGeom>
          <a:ln w="25200">
            <a:noFill/>
          </a:ln>
        </p:spPr>
      </p:pic>
      <p:pic>
        <p:nvPicPr>
          <p:cNvPr id="173" name="" descr=""/>
          <p:cNvPicPr/>
          <p:nvPr/>
        </p:nvPicPr>
        <p:blipFill>
          <a:blip r:embed="rId3"/>
          <a:stretch/>
        </p:blipFill>
        <p:spPr>
          <a:xfrm>
            <a:off x="3229560" y="3456000"/>
            <a:ext cx="3502080" cy="1464480"/>
          </a:xfrm>
          <a:prstGeom prst="rect">
            <a:avLst/>
          </a:prstGeom>
          <a:ln w="38160">
            <a:solidFill>
              <a:srgbClr val="000000"/>
            </a:solidFill>
            <a:round/>
          </a:ln>
        </p:spPr>
      </p:pic>
      <p:sp>
        <p:nvSpPr>
          <p:cNvPr id="174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79791E1-5487-4C3A-B011-14CE24065599}" type="slidenum">
              <a:t>15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" descr=""/>
          <p:cNvPicPr/>
          <p:nvPr/>
        </p:nvPicPr>
        <p:blipFill>
          <a:blip r:embed="rId1"/>
          <a:stretch/>
        </p:blipFill>
        <p:spPr>
          <a:xfrm>
            <a:off x="0" y="0"/>
            <a:ext cx="5586120" cy="2339640"/>
          </a:xfrm>
          <a:prstGeom prst="rect">
            <a:avLst/>
          </a:prstGeom>
          <a:ln w="25200">
            <a:noFill/>
          </a:ln>
        </p:spPr>
      </p:pic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609640" cy="52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360000" y="4154400"/>
            <a:ext cx="9359640" cy="81324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B1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Evoquer les difficultés rencontrées</a:t>
            </a:r>
            <a:br>
              <a:rPr sz="2200"/>
            </a:b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B2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Dire ses satisfactions ou ses regrets, la portée du projet</a:t>
            </a:r>
            <a:endParaRPr b="0" lang="fr-FR" sz="2200" spc="-1" strike="noStrike">
              <a:latin typeface="Arial"/>
            </a:endParaRPr>
          </a:p>
        </p:txBody>
      </p:sp>
      <p:pic>
        <p:nvPicPr>
          <p:cNvPr id="178" name="" descr=""/>
          <p:cNvPicPr/>
          <p:nvPr/>
        </p:nvPicPr>
        <p:blipFill>
          <a:blip r:embed="rId2"/>
          <a:srcRect l="0" t="0" r="0" b="7248"/>
          <a:stretch/>
        </p:blipFill>
        <p:spPr>
          <a:xfrm>
            <a:off x="1260000" y="1980000"/>
            <a:ext cx="6303240" cy="1799280"/>
          </a:xfrm>
          <a:prstGeom prst="rect">
            <a:avLst/>
          </a:prstGeom>
          <a:ln w="25200">
            <a:noFill/>
          </a:ln>
        </p:spPr>
      </p:pic>
      <p:pic>
        <p:nvPicPr>
          <p:cNvPr id="179" name="" descr=""/>
          <p:cNvPicPr/>
          <p:nvPr/>
        </p:nvPicPr>
        <p:blipFill>
          <a:blip r:embed="rId3"/>
          <a:stretch/>
        </p:blipFill>
        <p:spPr>
          <a:xfrm>
            <a:off x="6577560" y="36000"/>
            <a:ext cx="3502080" cy="1464480"/>
          </a:xfrm>
          <a:prstGeom prst="rect">
            <a:avLst/>
          </a:prstGeom>
          <a:ln w="25200">
            <a:noFill/>
          </a:ln>
        </p:spPr>
      </p:pic>
      <p:sp>
        <p:nvSpPr>
          <p:cNvPr id="180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C965AD8-310D-4BCC-8E6E-F2808FA3D313}" type="slidenum">
              <a:t>16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" descr=""/>
          <p:cNvPicPr/>
          <p:nvPr/>
        </p:nvPicPr>
        <p:blipFill>
          <a:blip r:embed="rId1"/>
          <a:stretch/>
        </p:blipFill>
        <p:spPr>
          <a:xfrm>
            <a:off x="0" y="180000"/>
            <a:ext cx="5580000" cy="2219760"/>
          </a:xfrm>
          <a:prstGeom prst="rect">
            <a:avLst/>
          </a:prstGeom>
          <a:ln w="25200">
            <a:noFill/>
          </a:ln>
        </p:spPr>
      </p:pic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609640" cy="52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360000" y="2122920"/>
            <a:ext cx="9359640" cy="294012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1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Ce que le projet a apporté en terme de compétences et de connaissances </a:t>
            </a:r>
            <a:r>
              <a:rPr b="0" i="1" lang="fr-FR" sz="2000" spc="-1" strike="noStrike">
                <a:solidFill>
                  <a:srgbClr val="77bc65"/>
                </a:solidFill>
                <a:latin typeface="Nachlieli CLM"/>
              </a:rPr>
              <a:t>(posture citoyenne, sa perception du monde, sur ses habitudes de santé).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br>
              <a:rPr sz="2200"/>
            </a:b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2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Indiquer le lien entre le projet et ….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77bc65"/>
                </a:solidFill>
                <a:latin typeface="Nachlieli CLM"/>
              </a:rPr>
              <a:t>	</a:t>
            </a:r>
            <a:r>
              <a:rPr b="0" i="1" lang="fr-FR" sz="2000" spc="-1" strike="noStrike">
                <a:solidFill>
                  <a:srgbClr val="77bc65"/>
                </a:solidFill>
                <a:latin typeface="Nachlieli CLM"/>
              </a:rPr>
              <a:t>&gt; son orientation</a:t>
            </a:r>
            <a:br>
              <a:rPr sz="2000"/>
            </a:br>
            <a:r>
              <a:rPr b="0" i="1" lang="fr-FR" sz="2000" spc="-1" strike="noStrike">
                <a:solidFill>
                  <a:srgbClr val="77bc65"/>
                </a:solidFill>
                <a:latin typeface="Nachlieli CLM"/>
              </a:rPr>
              <a:t>	</a:t>
            </a:r>
            <a:r>
              <a:rPr b="0" i="1" lang="fr-FR" sz="2000" spc="-1" strike="noStrike">
                <a:solidFill>
                  <a:srgbClr val="77bc65"/>
                </a:solidFill>
                <a:latin typeface="Nachlieli CLM"/>
              </a:rPr>
              <a:t>&gt; un autre projet mené….un autre parcours…</a:t>
            </a:r>
            <a:br>
              <a:rPr sz="2000"/>
            </a:br>
            <a:r>
              <a:rPr b="0" i="1" lang="fr-FR" sz="2000" spc="-1" strike="noStrike">
                <a:solidFill>
                  <a:srgbClr val="77bc65"/>
                </a:solidFill>
                <a:latin typeface="Nachlieli CLM"/>
              </a:rPr>
              <a:t>	</a:t>
            </a:r>
            <a:r>
              <a:rPr b="0" i="1" lang="fr-FR" sz="2000" spc="-1" strike="noStrike">
                <a:solidFill>
                  <a:srgbClr val="77bc65"/>
                </a:solidFill>
                <a:latin typeface="Nachlieli CLM"/>
              </a:rPr>
              <a:t>&gt; une autre œuvre (dégager les points communs et les différences)</a:t>
            </a:r>
            <a:br>
              <a:rPr sz="1400"/>
            </a:br>
            <a:br>
              <a:rPr sz="1400"/>
            </a:b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3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Ouvrir sur des questions plus générales </a:t>
            </a:r>
            <a:r>
              <a:rPr b="0" i="1" lang="fr-FR" sz="1600" spc="-1" strike="noStrike">
                <a:solidFill>
                  <a:srgbClr val="77bc65"/>
                </a:solidFill>
                <a:latin typeface="Nachlieli CLM"/>
              </a:rPr>
              <a:t>(très facultatif)</a:t>
            </a:r>
            <a:br>
              <a:rPr sz="2200"/>
            </a:br>
            <a:r>
              <a:rPr b="1" lang="fr-FR" sz="2200" spc="-1" strike="noStrike">
                <a:solidFill>
                  <a:srgbClr val="77bc65"/>
                </a:solidFill>
                <a:latin typeface="Nachlieli CLM"/>
              </a:rPr>
              <a:t>4</a:t>
            </a:r>
            <a:r>
              <a:rPr b="0" lang="fr-FR" sz="2200" spc="-1" strike="noStrike">
                <a:solidFill>
                  <a:srgbClr val="77bc65"/>
                </a:solidFill>
                <a:latin typeface="Nachlieli CLM"/>
              </a:rPr>
              <a:t> Remercier les personnes qui ont aidé pour ce travail</a:t>
            </a:r>
            <a:endParaRPr b="0" lang="fr-FR" sz="2200" spc="-1" strike="noStrike"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F8C0330-3514-4AC7-9AF3-F45933131AE8}" type="slidenum">
              <a:t>17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90000" y="14400"/>
            <a:ext cx="2969640" cy="70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000" spc="-1" strike="noStrike">
                <a:solidFill>
                  <a:srgbClr val="ff6600"/>
                </a:solidFill>
                <a:latin typeface="Arial"/>
              </a:rPr>
              <a:t>Le plan de l’exposé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186" name="" descr=""/>
          <p:cNvPicPr/>
          <p:nvPr/>
        </p:nvPicPr>
        <p:blipFill>
          <a:blip r:embed="rId1"/>
          <a:stretch/>
        </p:blipFill>
        <p:spPr>
          <a:xfrm>
            <a:off x="0" y="91800"/>
            <a:ext cx="10079280" cy="5091840"/>
          </a:xfrm>
          <a:prstGeom prst="rect">
            <a:avLst/>
          </a:prstGeom>
          <a:ln w="25200">
            <a:noFill/>
          </a:ln>
        </p:spPr>
      </p:pic>
      <p:pic>
        <p:nvPicPr>
          <p:cNvPr id="187" name="" descr=""/>
          <p:cNvPicPr/>
          <p:nvPr/>
        </p:nvPicPr>
        <p:blipFill>
          <a:blip r:embed="rId2"/>
          <a:stretch/>
        </p:blipFill>
        <p:spPr>
          <a:xfrm rot="20142000">
            <a:off x="860040" y="1776600"/>
            <a:ext cx="1052640" cy="550800"/>
          </a:xfrm>
          <a:prstGeom prst="rect">
            <a:avLst/>
          </a:prstGeom>
          <a:ln w="25200">
            <a:noFill/>
          </a:ln>
        </p:spPr>
      </p:pic>
      <p:pic>
        <p:nvPicPr>
          <p:cNvPr id="188" name="" descr=""/>
          <p:cNvPicPr/>
          <p:nvPr/>
        </p:nvPicPr>
        <p:blipFill>
          <a:blip r:embed="rId3"/>
          <a:stretch/>
        </p:blipFill>
        <p:spPr>
          <a:xfrm rot="20168400">
            <a:off x="959040" y="2771280"/>
            <a:ext cx="910080" cy="484560"/>
          </a:xfrm>
          <a:prstGeom prst="rect">
            <a:avLst/>
          </a:prstGeom>
          <a:ln w="25200">
            <a:noFill/>
          </a:ln>
        </p:spPr>
      </p:pic>
      <p:pic>
        <p:nvPicPr>
          <p:cNvPr id="189" name="" descr=""/>
          <p:cNvPicPr/>
          <p:nvPr/>
        </p:nvPicPr>
        <p:blipFill>
          <a:blip r:embed="rId4"/>
          <a:stretch/>
        </p:blipFill>
        <p:spPr>
          <a:xfrm rot="19969200">
            <a:off x="1140120" y="4374000"/>
            <a:ext cx="910080" cy="484560"/>
          </a:xfrm>
          <a:prstGeom prst="rect">
            <a:avLst/>
          </a:prstGeom>
          <a:ln w="25200">
            <a:noFill/>
          </a:ln>
        </p:spPr>
      </p:pic>
      <p:sp>
        <p:nvSpPr>
          <p:cNvPr id="190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B9085F6-096B-4DE1-9FCB-8DBDDB81E218}" type="slidenum">
              <a:t>18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360000" y="23832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700" spc="-1" strike="noStrike">
                <a:solidFill>
                  <a:srgbClr val="ff6600"/>
                </a:solidFill>
                <a:latin typeface="Arial"/>
              </a:rPr>
              <a:t>Choisir son sujet ? Se questionner ? </a:t>
            </a:r>
            <a:endParaRPr b="0" lang="fr-FR" sz="2700" spc="-1" strike="noStrike">
              <a:latin typeface="Arial"/>
            </a:endParaRPr>
          </a:p>
        </p:txBody>
      </p:sp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1260000" y="868320"/>
            <a:ext cx="8181360" cy="4171320"/>
          </a:xfrm>
          <a:prstGeom prst="rect">
            <a:avLst/>
          </a:prstGeom>
          <a:ln w="25200">
            <a:noFill/>
          </a:ln>
        </p:spPr>
      </p:pic>
      <p:sp>
        <p:nvSpPr>
          <p:cNvPr id="91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080FB2A-7D07-4C98-BE7C-B741ECD38E08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700" spc="-1" strike="noStrike">
                <a:solidFill>
                  <a:srgbClr val="ff6600"/>
                </a:solidFill>
                <a:latin typeface="Arial"/>
              </a:rPr>
              <a:t>Les questions que vous devez vous poser ?</a:t>
            </a:r>
            <a:endParaRPr b="0" lang="fr-FR" sz="2700" spc="-1" strike="noStrike">
              <a:latin typeface="Arial"/>
            </a:endParaRPr>
          </a:p>
        </p:txBody>
      </p:sp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324000" y="1080000"/>
            <a:ext cx="9330480" cy="795240"/>
          </a:xfrm>
          <a:prstGeom prst="rect">
            <a:avLst/>
          </a:prstGeom>
          <a:ln w="25200">
            <a:noFill/>
          </a:ln>
        </p:spPr>
      </p:pic>
      <p:sp>
        <p:nvSpPr>
          <p:cNvPr id="94" name=""/>
          <p:cNvSpPr/>
          <p:nvPr/>
        </p:nvSpPr>
        <p:spPr>
          <a:xfrm>
            <a:off x="1626480" y="1957680"/>
            <a:ext cx="395316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600" spc="-1" strike="noStrike">
                <a:solidFill>
                  <a:srgbClr val="000000"/>
                </a:solidFill>
                <a:latin typeface="Arial"/>
                <a:ea typeface="DejaVu Sans"/>
              </a:rPr>
              <a:t>Un élève seul</a:t>
            </a:r>
            <a:endParaRPr b="0" lang="fr-FR" sz="2600" spc="-1" strike="noStrike"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1626480" y="2688840"/>
            <a:ext cx="3953160" cy="55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Le temps :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Quand vais-je travailler sur le projet ?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Combien de temps dois-je y passer ?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366480" y="1968840"/>
            <a:ext cx="125964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Qui ?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366480" y="2688840"/>
            <a:ext cx="1259640" cy="55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Quand ?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1626480" y="3228840"/>
            <a:ext cx="395316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Le lieu :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Où puis-je travailler ?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Où vais-je trouver les informations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nécessaires ?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99" name=""/>
          <p:cNvSpPr/>
          <p:nvPr/>
        </p:nvSpPr>
        <p:spPr>
          <a:xfrm>
            <a:off x="366480" y="3228840"/>
            <a:ext cx="125964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Où ?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1626480" y="3948840"/>
            <a:ext cx="3953160" cy="109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Les faits :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A quel projet de classe se rattache son sujet ?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Histoire de l’Art : Quelle œuvre ? Puis-je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l’aborder dans plusieurs matières ?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Dans les 2 cas : Qu'est-ce que je veux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expliquer ?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366480" y="3948840"/>
            <a:ext cx="1259640" cy="109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Quoi ?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A6384F1-C8B4-4A18-AF78-122ECFB026AD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fr-FR" sz="2700" spc="-1" strike="noStrike">
                <a:solidFill>
                  <a:srgbClr val="ff6600"/>
                </a:solidFill>
                <a:latin typeface="Arial"/>
              </a:rPr>
              <a:t>Les questions que vous devez vous poser ?</a:t>
            </a:r>
            <a:endParaRPr b="0" lang="fr-FR" sz="2700" spc="-1" strike="noStrike">
              <a:latin typeface="Arial"/>
            </a:endParaRPr>
          </a:p>
        </p:txBody>
      </p:sp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288000" y="1080000"/>
            <a:ext cx="9330480" cy="795240"/>
          </a:xfrm>
          <a:prstGeom prst="rect">
            <a:avLst/>
          </a:prstGeom>
          <a:ln w="25200">
            <a:noFill/>
          </a:ln>
        </p:spPr>
      </p:pic>
      <p:sp>
        <p:nvSpPr>
          <p:cNvPr id="105" name=""/>
          <p:cNvSpPr/>
          <p:nvPr/>
        </p:nvSpPr>
        <p:spPr>
          <a:xfrm>
            <a:off x="2202480" y="1957680"/>
            <a:ext cx="395316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La forme :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Quel type de présentation vais-je choisir ?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De quels outils et supports ai-je besoin ?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2202480" y="2688840"/>
            <a:ext cx="3953160" cy="55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La motivation :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Pourquoi j’ai choisi ce projet ?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396000" y="1968840"/>
            <a:ext cx="180612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Comment ?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396000" y="2688840"/>
            <a:ext cx="1806120" cy="55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Pourquoi ?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2202480" y="3228840"/>
            <a:ext cx="395316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Les objectifs :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En quoi ce projet a-t-il un intérêt pour moi ?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>
            <a:off x="396000" y="3228840"/>
            <a:ext cx="180612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Pourquoi faire ?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D1F5E8B-B30F-43E8-A9BA-CFB12F36C393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fr-FR" sz="2700" spc="-1" strike="noStrike">
                <a:solidFill>
                  <a:srgbClr val="ff6600"/>
                </a:solidFill>
                <a:latin typeface="Arial"/>
              </a:rPr>
              <a:t>Comment se déroule l’épreuve  ?</a:t>
            </a:r>
            <a:endParaRPr b="0" lang="fr-FR" sz="2700" spc="-1" strike="noStrike"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720000" y="1080000"/>
            <a:ext cx="341964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DejaVu Sans"/>
              </a:rPr>
              <a:t>5 minutes d’exposé 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4866480" y="1080000"/>
            <a:ext cx="467316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DejaVu Sans"/>
              </a:rPr>
              <a:t>10 minutes d’échanges avec le jury 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720000" y="1980000"/>
            <a:ext cx="8639640" cy="153576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&gt; présenter l’un des projets réalisé avec votre classe en 3</a:t>
            </a:r>
            <a:r>
              <a:rPr b="0" lang="fr-FR" sz="1800" spc="-1" strike="noStrike" baseline="33000">
                <a:latin typeface="Arial"/>
              </a:rPr>
              <a:t>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&gt; un travail mené dans le cadre des parcours « avenir », « citoyen » ou « éducation artistique et culturelle »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&gt; une œuvre étudiée dans le cadre de vos enseignements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540000" y="3683880"/>
            <a:ext cx="8999640" cy="996120"/>
          </a:xfrm>
          <a:prstGeom prst="rect">
            <a:avLst/>
          </a:prstGeom>
          <a:solidFill>
            <a:srgbClr val="ffff00"/>
          </a:solidFill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Il faut montrer :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&gt;  ce que ce projet vous a apporté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&gt;  que vous savez vous exprimer de façon claire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solidFill>
                  <a:srgbClr val="ff0000"/>
                </a:solidFill>
                <a:latin typeface="Arial"/>
              </a:rPr>
              <a:t>ATTENTION le support (diapo...affiche...)  aide à l’oral mais </a:t>
            </a:r>
            <a:r>
              <a:rPr b="1" lang="fr-FR" sz="1800" spc="-1" strike="noStrike" u="sng">
                <a:solidFill>
                  <a:srgbClr val="ff0000"/>
                </a:solidFill>
                <a:uFillTx/>
                <a:latin typeface="Arial"/>
              </a:rPr>
              <a:t>ne rapporte pas de point</a:t>
            </a:r>
            <a:r>
              <a:rPr b="1" lang="fr-FR" sz="1800" spc="-1" strike="noStrike" u="sng">
                <a:uFillTx/>
                <a:latin typeface="Arial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720000" y="1980360"/>
            <a:ext cx="8639640" cy="153576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&gt; présenter l’un des projets réalisé avec votre classe en 3</a:t>
            </a:r>
            <a:r>
              <a:rPr b="0" lang="fr-FR" sz="1800" spc="-1" strike="noStrike" baseline="33000">
                <a:latin typeface="Arial"/>
              </a:rPr>
              <a:t>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&gt; un travail mené dans le cadre des parcours « avenir », « citoyen » ou « éducation artistique et culturelle »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latin typeface="Arial"/>
              </a:rPr>
              <a:t>&gt; une œuvre étudiée dans le cadre de vos enseignements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4146480" y="1061640"/>
            <a:ext cx="719640" cy="85500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5400" spc="-1" strike="noStrike">
                <a:solidFill>
                  <a:srgbClr val="000000"/>
                </a:solidFill>
                <a:latin typeface="Arial"/>
              </a:rPr>
              <a:t>+</a:t>
            </a:r>
            <a:endParaRPr b="0" lang="fr-FR" sz="5400" spc="-1" strike="noStrike"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427AED8-9039-460B-8057-3DE4359DCBA3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fr-FR" sz="2700" spc="-1" strike="noStrike">
                <a:solidFill>
                  <a:srgbClr val="ff6600"/>
                </a:solidFill>
                <a:latin typeface="Arial"/>
              </a:rPr>
              <a:t>Quelles sont les attentes du Jury  ?</a:t>
            </a:r>
            <a:endParaRPr b="0" lang="fr-FR" sz="2700" spc="-1" strike="noStrike"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720000" y="972000"/>
            <a:ext cx="4499640" cy="73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DejaVu Sans"/>
              </a:rPr>
              <a:t>Épreuve notée sur 100 points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720000" y="1991880"/>
            <a:ext cx="8639640" cy="32410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2200" spc="-1" strike="noStrike">
                <a:latin typeface="Arial"/>
              </a:rPr>
              <a:t>&gt; 50 points pour la maîtrise de l’expression orale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br>
              <a:rPr sz="2200"/>
            </a:br>
            <a:r>
              <a:rPr b="1" lang="fr-FR" sz="2200" spc="-1" strike="noStrike">
                <a:latin typeface="Arial"/>
              </a:rPr>
              <a:t>&gt; 50 points pour la maîtrise du sujet présenté </a:t>
            </a:r>
            <a:r>
              <a:rPr b="0" lang="fr-FR" sz="1800" spc="-1" strike="noStrike">
                <a:latin typeface="Arial"/>
              </a:rPr>
              <a:t>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3060000" y="2328840"/>
            <a:ext cx="5579640" cy="1126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&gt; S’exprimer en continu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&gt; Interagir avec le jury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&gt; Utiliser un vocabulaire correct, varié, précis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&gt; Exposer un point de vue, décrire des sentiments ...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3060000" y="4020840"/>
            <a:ext cx="6299640" cy="91080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&gt; Appropriation des connaissances 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&gt; regard critique sur le projet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&gt; Travail fourni, les obstacles rencontrés, le résultat, résultat final…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BF0BF97-26FB-46CF-86DF-79B9D57EDD7D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79640" cy="62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fr-FR" sz="2700" spc="-1" strike="noStrike">
                <a:solidFill>
                  <a:srgbClr val="ff6600"/>
                </a:solidFill>
                <a:latin typeface="Arial"/>
              </a:rPr>
              <a:t>Quelques Conseils ….</a:t>
            </a:r>
            <a:endParaRPr b="0" lang="fr-FR" sz="2700" spc="-1" strike="noStrike"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540000" y="1080000"/>
            <a:ext cx="9179640" cy="3419640"/>
          </a:xfrm>
          <a:prstGeom prst="rect">
            <a:avLst/>
          </a:prstGeom>
          <a:solidFill>
            <a:srgbClr val="ffffff"/>
          </a:solidFill>
          <a:ln w="2520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&gt; La façon dont vous parlez est aussi importante que ce que vous dites.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&gt; S’exprimer en public, surtout quand on a le trac, est difficile.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&gt; Il est normal que vous soyez stressé, le jury en est conscient.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&gt; Plus vous préparerez votre oral, plus vous pourrez dissimuler ou évacuer votre stress.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&gt; Entraînez-vous un maximum avant l’épreuve !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C3DDA83-9A7C-4831-968D-64C0C0930387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2628000" y="110880"/>
            <a:ext cx="6335640" cy="76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2700" spc="-1" strike="noStrike">
                <a:solidFill>
                  <a:srgbClr val="ff6600"/>
                </a:solidFill>
                <a:latin typeface="Arial"/>
              </a:rPr>
              <a:t>L’épreuve orale du DNB c’est quoi ?</a:t>
            </a:r>
            <a:endParaRPr b="0" lang="fr-FR" sz="27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8819640" cy="19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800080"/>
                </a:solidFill>
                <a:latin typeface="Arial"/>
              </a:rPr>
              <a:t>Une présentation orale par un élève de 3°</a:t>
            </a:r>
            <a:endParaRPr b="0" lang="fr-FR" sz="2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800080"/>
                </a:solidFill>
                <a:latin typeface="Arial"/>
              </a:rPr>
              <a:t>Un jury de professeurs</a:t>
            </a:r>
            <a:r>
              <a:rPr b="0" lang="fr-FR" sz="1600" spc="-1" strike="noStrike">
                <a:solidFill>
                  <a:srgbClr val="800080"/>
                </a:solidFill>
                <a:latin typeface="Arial"/>
              </a:rPr>
              <a:t> </a:t>
            </a:r>
            <a:r>
              <a:rPr b="0" i="1" lang="fr-FR" sz="1600" spc="-1" strike="noStrike">
                <a:solidFill>
                  <a:srgbClr val="800080"/>
                </a:solidFill>
                <a:latin typeface="Arial"/>
              </a:rPr>
              <a:t>(2 à 3 profs)</a:t>
            </a:r>
            <a:endParaRPr b="0" lang="fr-FR" sz="16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1" lang="fr-FR" sz="2400" spc="-1" strike="noStrike">
                <a:solidFill>
                  <a:srgbClr val="00a933"/>
                </a:solidFill>
                <a:latin typeface="Arial"/>
              </a:rPr>
              <a:t>Un objet d’étude ou sujet à choisir </a:t>
            </a:r>
            <a:endParaRPr b="0" lang="fr-FR" sz="2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800080"/>
                </a:solidFill>
                <a:latin typeface="Arial"/>
              </a:rPr>
              <a:t>Un support de présentation </a:t>
            </a:r>
            <a:r>
              <a:rPr b="0" i="1" lang="fr-FR" sz="1600" spc="-1" strike="noStrike">
                <a:solidFill>
                  <a:srgbClr val="800080"/>
                </a:solidFill>
                <a:latin typeface="Arial"/>
              </a:rPr>
              <a:t>(diaporama ou affiche etc...)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2340000" y="3412080"/>
            <a:ext cx="6839640" cy="1807560"/>
          </a:xfrm>
          <a:prstGeom prst="rect">
            <a:avLst/>
          </a:prstGeom>
          <a:solidFill>
            <a:srgbClr val="afd095"/>
          </a:solidFill>
          <a:ln w="38160">
            <a:solidFill>
              <a:srgbClr val="00a933"/>
            </a:solidFill>
            <a:round/>
          </a:ln>
        </p:spPr>
        <p:txBody>
          <a:bodyPr lIns="19080" rIns="19080" tIns="19080" bIns="19080" anchor="ctr">
            <a:normAutofit fontScale="94000"/>
          </a:bodyPr>
          <a:p>
            <a:pPr marL="432000" indent="-324000" algn="ctr">
              <a:lnSpc>
                <a:spcPct val="100000"/>
              </a:lnSpc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1" lang="fr-FR" sz="2400" spc="-1" strike="noStrike">
                <a:solidFill>
                  <a:srgbClr val="ffffff"/>
                </a:solidFill>
                <a:latin typeface="Arial"/>
              </a:rPr>
              <a:t>&gt; 1 sujet à choisir parmi 3 possibilités &lt; </a:t>
            </a:r>
            <a:endParaRPr b="0" lang="fr-FR" sz="2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1" lang="fr-FR" sz="2400" spc="-1" strike="noStrike">
                <a:solidFill>
                  <a:srgbClr val="ffffd7"/>
                </a:solidFill>
                <a:latin typeface="Arial"/>
              </a:rPr>
              <a:t>- Parcours Avenir</a:t>
            </a:r>
            <a:endParaRPr b="0" lang="fr-FR" sz="2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1" lang="fr-FR" sz="2400" spc="-1" strike="noStrike">
                <a:solidFill>
                  <a:srgbClr val="ffff6d"/>
                </a:solidFill>
                <a:latin typeface="Arial"/>
              </a:rPr>
              <a:t>- parcours citoyen</a:t>
            </a:r>
            <a:endParaRPr b="0" lang="fr-FR" sz="2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1" lang="fr-FR" sz="2400" spc="-1" strike="noStrike">
                <a:solidFill>
                  <a:srgbClr val="ff8000"/>
                </a:solidFill>
                <a:latin typeface="Arial"/>
              </a:rPr>
              <a:t>- parcours Artistique et Culturel</a:t>
            </a:r>
            <a:endParaRPr b="0" lang="fr-FR" sz="2400" spc="-1" strike="noStrike">
              <a:latin typeface="Arial"/>
            </a:endParaRPr>
          </a:p>
        </p:txBody>
      </p:sp>
      <p:grpSp>
        <p:nvGrpSpPr>
          <p:cNvPr id="132" name=""/>
          <p:cNvGrpSpPr/>
          <p:nvPr/>
        </p:nvGrpSpPr>
        <p:grpSpPr>
          <a:xfrm>
            <a:off x="180000" y="128880"/>
            <a:ext cx="2519640" cy="590760"/>
            <a:chOff x="180000" y="128880"/>
            <a:chExt cx="2519640" cy="590760"/>
          </a:xfrm>
        </p:grpSpPr>
        <p:pic>
          <p:nvPicPr>
            <p:cNvPr id="133" name="" descr=""/>
            <p:cNvPicPr/>
            <p:nvPr/>
          </p:nvPicPr>
          <p:blipFill>
            <a:blip r:embed="rId1"/>
            <a:stretch/>
          </p:blipFill>
          <p:spPr>
            <a:xfrm>
              <a:off x="180000" y="128880"/>
              <a:ext cx="477360" cy="590760"/>
            </a:xfrm>
            <a:prstGeom prst="rect">
              <a:avLst/>
            </a:prstGeom>
            <a:ln w="25200">
              <a:noFill/>
            </a:ln>
          </p:spPr>
        </p:pic>
        <p:pic>
          <p:nvPicPr>
            <p:cNvPr id="134" name="" descr=""/>
            <p:cNvPicPr/>
            <p:nvPr/>
          </p:nvPicPr>
          <p:blipFill>
            <a:blip r:embed="rId2"/>
            <a:stretch/>
          </p:blipFill>
          <p:spPr>
            <a:xfrm>
              <a:off x="900000" y="180000"/>
              <a:ext cx="1799640" cy="504720"/>
            </a:xfrm>
            <a:prstGeom prst="rect">
              <a:avLst/>
            </a:prstGeom>
            <a:ln w="25200">
              <a:noFill/>
            </a:ln>
          </p:spPr>
        </p:pic>
      </p:grpSp>
      <p:sp>
        <p:nvSpPr>
          <p:cNvPr id="135" name=""/>
          <p:cNvSpPr/>
          <p:nvPr/>
        </p:nvSpPr>
        <p:spPr>
          <a:xfrm flipH="1" flipV="1">
            <a:off x="7128000" y="2304000"/>
            <a:ext cx="1224000" cy="1080000"/>
          </a:xfrm>
          <a:prstGeom prst="line">
            <a:avLst/>
          </a:prstGeom>
          <a:ln w="57240">
            <a:solidFill>
              <a:srgbClr val="00a933"/>
            </a:solidFill>
            <a:round/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"/>
          <p:cNvSpPr/>
          <p:nvPr/>
        </p:nvSpPr>
        <p:spPr>
          <a:xfrm>
            <a:off x="6084000" y="2304000"/>
            <a:ext cx="1080000" cy="360"/>
          </a:xfrm>
          <a:prstGeom prst="line">
            <a:avLst/>
          </a:prstGeom>
          <a:ln w="57240">
            <a:solidFill>
              <a:srgbClr val="00a933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"/>
          <p:cNvSpPr/>
          <p:nvPr/>
        </p:nvSpPr>
        <p:spPr>
          <a:xfrm>
            <a:off x="0" y="546516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C627BA4-4D68-4E71-B327-B77397C19F77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" descr=""/>
          <p:cNvPicPr/>
          <p:nvPr/>
        </p:nvPicPr>
        <p:blipFill>
          <a:blip r:embed="rId1"/>
          <a:stretch/>
        </p:blipFill>
        <p:spPr>
          <a:xfrm>
            <a:off x="360" y="360000"/>
            <a:ext cx="10079280" cy="4956480"/>
          </a:xfrm>
          <a:prstGeom prst="rect">
            <a:avLst/>
          </a:prstGeom>
          <a:ln w="25200">
            <a:noFill/>
          </a:ln>
        </p:spPr>
      </p:pic>
      <p:grpSp>
        <p:nvGrpSpPr>
          <p:cNvPr id="139" name=""/>
          <p:cNvGrpSpPr/>
          <p:nvPr/>
        </p:nvGrpSpPr>
        <p:grpSpPr>
          <a:xfrm>
            <a:off x="540000" y="4725720"/>
            <a:ext cx="2519640" cy="590760"/>
            <a:chOff x="540000" y="4725720"/>
            <a:chExt cx="2519640" cy="590760"/>
          </a:xfrm>
        </p:grpSpPr>
        <p:pic>
          <p:nvPicPr>
            <p:cNvPr id="140" name="" descr=""/>
            <p:cNvPicPr/>
            <p:nvPr/>
          </p:nvPicPr>
          <p:blipFill>
            <a:blip r:embed="rId2"/>
            <a:stretch/>
          </p:blipFill>
          <p:spPr>
            <a:xfrm>
              <a:off x="540000" y="4725720"/>
              <a:ext cx="477360" cy="590760"/>
            </a:xfrm>
            <a:prstGeom prst="rect">
              <a:avLst/>
            </a:prstGeom>
            <a:ln w="25200">
              <a:noFill/>
            </a:ln>
          </p:spPr>
        </p:pic>
        <p:pic>
          <p:nvPicPr>
            <p:cNvPr id="141" name="" descr=""/>
            <p:cNvPicPr/>
            <p:nvPr/>
          </p:nvPicPr>
          <p:blipFill>
            <a:blip r:embed="rId3"/>
            <a:stretch/>
          </p:blipFill>
          <p:spPr>
            <a:xfrm>
              <a:off x="1260000" y="4776840"/>
              <a:ext cx="1799640" cy="504720"/>
            </a:xfrm>
            <a:prstGeom prst="rect">
              <a:avLst/>
            </a:prstGeom>
            <a:ln w="25200">
              <a:noFill/>
            </a:ln>
          </p:spPr>
        </p:pic>
      </p:grpSp>
      <p:sp>
        <p:nvSpPr>
          <p:cNvPr id="142" name=""/>
          <p:cNvSpPr/>
          <p:nvPr/>
        </p:nvSpPr>
        <p:spPr>
          <a:xfrm>
            <a:off x="0" y="5465520"/>
            <a:ext cx="1979640" cy="204480"/>
          </a:xfrm>
          <a:prstGeom prst="rect">
            <a:avLst/>
          </a:prstGeom>
          <a:noFill/>
          <a:ln w="252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i="1" lang="fr-FR" sz="800" spc="-1" strike="noStrike">
                <a:latin typeface="Arial"/>
              </a:rPr>
              <a:t>O. Moussi – Collège Colette- 2024</a:t>
            </a:r>
            <a:endParaRPr b="0" lang="fr-FR" sz="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Application>LibreOffice/7.3.5.2$Windows_X86_64 LibreOffice_project/184fe81b8c8c30d8b5082578aee2fed2ea847c01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2024-05-21T20:45:51Z</dcterms:created>
  <dc:creator/>
  <dc:description/>
  <dc:language>fr-FR</dc:language>
  <cp:lastModifiedBy/>
  <dcterms:modified xsi:type="dcterms:W3CDTF">2024-05-22T16:45:11Z</dcterms:modified>
  <cp:revision>51</cp:revision>
  <dc:subject/>
  <dc:title>Pencil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